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9BBBF6-086D-4E05-AF32-C8A3CEB81DDE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C5FD718-4525-4AE9-BC71-5129BC4389D4}">
      <dgm:prSet/>
      <dgm:spPr/>
      <dgm:t>
        <a:bodyPr/>
        <a:lstStyle/>
        <a:p>
          <a:r>
            <a:rPr lang="en-US"/>
            <a:t>Given some physical laws describing a system, how can we simulate the true evolution through time of the system?</a:t>
          </a:r>
        </a:p>
      </dgm:t>
    </dgm:pt>
    <dgm:pt modelId="{E096EBA9-EE1C-4FF5-BB31-A2EC258AA881}" type="parTrans" cxnId="{E1755499-65F6-40B1-9A2C-8961C2051911}">
      <dgm:prSet/>
      <dgm:spPr/>
      <dgm:t>
        <a:bodyPr/>
        <a:lstStyle/>
        <a:p>
          <a:endParaRPr lang="en-US"/>
        </a:p>
      </dgm:t>
    </dgm:pt>
    <dgm:pt modelId="{8E88F0A1-577F-4ABE-B7AE-99B1A56004A0}" type="sibTrans" cxnId="{E1755499-65F6-40B1-9A2C-8961C2051911}">
      <dgm:prSet/>
      <dgm:spPr/>
      <dgm:t>
        <a:bodyPr/>
        <a:lstStyle/>
        <a:p>
          <a:endParaRPr lang="en-US"/>
        </a:p>
      </dgm:t>
    </dgm:pt>
    <dgm:pt modelId="{A0C10AB6-EB74-4F0C-9D22-91EDD93648AE}">
      <dgm:prSet/>
      <dgm:spPr/>
      <dgm:t>
        <a:bodyPr/>
        <a:lstStyle/>
        <a:p>
          <a:r>
            <a:rPr lang="en-US"/>
            <a:t>Physical Laws described by Differential Equations</a:t>
          </a:r>
        </a:p>
      </dgm:t>
    </dgm:pt>
    <dgm:pt modelId="{AE37270E-55FA-4197-9110-E23D92A5BE19}" type="parTrans" cxnId="{71D9F030-E73F-4E46-ABDB-D4C11ED3D829}">
      <dgm:prSet/>
      <dgm:spPr/>
      <dgm:t>
        <a:bodyPr/>
        <a:lstStyle/>
        <a:p>
          <a:endParaRPr lang="en-US"/>
        </a:p>
      </dgm:t>
    </dgm:pt>
    <dgm:pt modelId="{EBA35F11-7511-41FC-8E90-2A1AA2862BBE}" type="sibTrans" cxnId="{71D9F030-E73F-4E46-ABDB-D4C11ED3D829}">
      <dgm:prSet/>
      <dgm:spPr/>
      <dgm:t>
        <a:bodyPr/>
        <a:lstStyle/>
        <a:p>
          <a:endParaRPr lang="en-US"/>
        </a:p>
      </dgm:t>
    </dgm:pt>
    <dgm:pt modelId="{E5653A5E-408D-4E74-8DF2-09BD7B4E9F0E}">
      <dgm:prSet/>
      <dgm:spPr/>
      <dgm:t>
        <a:bodyPr/>
        <a:lstStyle/>
        <a:p>
          <a:r>
            <a:rPr lang="en-US"/>
            <a:t>How can we examine the accuracy of our results?</a:t>
          </a:r>
        </a:p>
      </dgm:t>
    </dgm:pt>
    <dgm:pt modelId="{E4428B75-5D70-49E6-9F81-907B1B51F371}" type="parTrans" cxnId="{53A33787-419F-4C9E-89B6-F7E1B922B2D2}">
      <dgm:prSet/>
      <dgm:spPr/>
      <dgm:t>
        <a:bodyPr/>
        <a:lstStyle/>
        <a:p>
          <a:endParaRPr lang="en-US"/>
        </a:p>
      </dgm:t>
    </dgm:pt>
    <dgm:pt modelId="{7B3CDEC9-ED8C-42C5-8EE0-7C4C278BA064}" type="sibTrans" cxnId="{53A33787-419F-4C9E-89B6-F7E1B922B2D2}">
      <dgm:prSet/>
      <dgm:spPr/>
      <dgm:t>
        <a:bodyPr/>
        <a:lstStyle/>
        <a:p>
          <a:endParaRPr lang="en-US"/>
        </a:p>
      </dgm:t>
    </dgm:pt>
    <dgm:pt modelId="{6237A139-1254-43F0-87BE-984369C7F82B}">
      <dgm:prSet/>
      <dgm:spPr/>
      <dgm:t>
        <a:bodyPr/>
        <a:lstStyle/>
        <a:p>
          <a:r>
            <a:rPr lang="en-US"/>
            <a:t>What is ‘good enough’ and how do we do better?</a:t>
          </a:r>
        </a:p>
      </dgm:t>
    </dgm:pt>
    <dgm:pt modelId="{0700E4EC-C0EF-4ED3-AD62-55BC71FD4488}" type="parTrans" cxnId="{2320ADAE-A6D5-4505-9E81-6D0AB9B68B57}">
      <dgm:prSet/>
      <dgm:spPr/>
      <dgm:t>
        <a:bodyPr/>
        <a:lstStyle/>
        <a:p>
          <a:endParaRPr lang="en-US"/>
        </a:p>
      </dgm:t>
    </dgm:pt>
    <dgm:pt modelId="{CF23DB25-603F-4A48-8C35-85A954393858}" type="sibTrans" cxnId="{2320ADAE-A6D5-4505-9E81-6D0AB9B68B57}">
      <dgm:prSet/>
      <dgm:spPr/>
      <dgm:t>
        <a:bodyPr/>
        <a:lstStyle/>
        <a:p>
          <a:endParaRPr lang="en-US"/>
        </a:p>
      </dgm:t>
    </dgm:pt>
    <dgm:pt modelId="{43B51055-A59E-4B29-B320-BE64277757CE}">
      <dgm:prSet/>
      <dgm:spPr/>
      <dgm:t>
        <a:bodyPr/>
        <a:lstStyle/>
        <a:p>
          <a:r>
            <a:rPr lang="en-US"/>
            <a:t>What do we need to be mindful of?</a:t>
          </a:r>
        </a:p>
      </dgm:t>
    </dgm:pt>
    <dgm:pt modelId="{86CB9AD3-72B6-425E-857A-90E99E30645D}" type="parTrans" cxnId="{E2419844-3E61-4F33-8F3C-074AD972C343}">
      <dgm:prSet/>
      <dgm:spPr/>
      <dgm:t>
        <a:bodyPr/>
        <a:lstStyle/>
        <a:p>
          <a:endParaRPr lang="en-US"/>
        </a:p>
      </dgm:t>
    </dgm:pt>
    <dgm:pt modelId="{0B3D4633-BF1B-4152-AF7F-7BD65E73F3EC}" type="sibTrans" cxnId="{E2419844-3E61-4F33-8F3C-074AD972C343}">
      <dgm:prSet/>
      <dgm:spPr/>
      <dgm:t>
        <a:bodyPr/>
        <a:lstStyle/>
        <a:p>
          <a:endParaRPr lang="en-US"/>
        </a:p>
      </dgm:t>
    </dgm:pt>
    <dgm:pt modelId="{0ABF3C6D-3F1B-4C42-92D8-1A03FDE537B4}">
      <dgm:prSet/>
      <dgm:spPr/>
      <dgm:t>
        <a:bodyPr/>
        <a:lstStyle/>
        <a:p>
          <a:r>
            <a:rPr lang="en-US"/>
            <a:t>What problems arise?</a:t>
          </a:r>
        </a:p>
      </dgm:t>
    </dgm:pt>
    <dgm:pt modelId="{67C983BB-A1CF-4180-86E9-3589789D878F}" type="parTrans" cxnId="{6429F355-8B2A-4941-8730-76538B176261}">
      <dgm:prSet/>
      <dgm:spPr/>
      <dgm:t>
        <a:bodyPr/>
        <a:lstStyle/>
        <a:p>
          <a:endParaRPr lang="en-US"/>
        </a:p>
      </dgm:t>
    </dgm:pt>
    <dgm:pt modelId="{C5AF5C48-9C68-47DA-8FAC-D8FA5FA0E570}" type="sibTrans" cxnId="{6429F355-8B2A-4941-8730-76538B176261}">
      <dgm:prSet/>
      <dgm:spPr/>
      <dgm:t>
        <a:bodyPr/>
        <a:lstStyle/>
        <a:p>
          <a:endParaRPr lang="en-US"/>
        </a:p>
      </dgm:t>
    </dgm:pt>
    <dgm:pt modelId="{8FFC7C9C-4544-9947-A113-3B1AA5E09E9B}" type="pres">
      <dgm:prSet presAssocID="{D69BBBF6-086D-4E05-AF32-C8A3CEB81DDE}" presName="Name0" presStyleCnt="0">
        <dgm:presLayoutVars>
          <dgm:dir/>
          <dgm:animLvl val="lvl"/>
          <dgm:resizeHandles val="exact"/>
        </dgm:presLayoutVars>
      </dgm:prSet>
      <dgm:spPr/>
    </dgm:pt>
    <dgm:pt modelId="{BC3BC48B-4344-904F-9011-21F3812F1472}" type="pres">
      <dgm:prSet presAssocID="{BC5FD718-4525-4AE9-BC71-5129BC4389D4}" presName="composite" presStyleCnt="0"/>
      <dgm:spPr/>
    </dgm:pt>
    <dgm:pt modelId="{CB878350-76BD-6546-B57B-9FF3548C38D5}" type="pres">
      <dgm:prSet presAssocID="{BC5FD718-4525-4AE9-BC71-5129BC4389D4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904FB5EF-F5FA-5144-B633-3FBEF6637EC6}" type="pres">
      <dgm:prSet presAssocID="{BC5FD718-4525-4AE9-BC71-5129BC4389D4}" presName="desTx" presStyleLbl="alignAccFollowNode1" presStyleIdx="0" presStyleCnt="3">
        <dgm:presLayoutVars>
          <dgm:bulletEnabled val="1"/>
        </dgm:presLayoutVars>
      </dgm:prSet>
      <dgm:spPr/>
    </dgm:pt>
    <dgm:pt modelId="{36B66657-0B44-E14B-820B-724DAD549542}" type="pres">
      <dgm:prSet presAssocID="{8E88F0A1-577F-4ABE-B7AE-99B1A56004A0}" presName="space" presStyleCnt="0"/>
      <dgm:spPr/>
    </dgm:pt>
    <dgm:pt modelId="{660B6CEA-137E-844D-B8C1-103D6AA08340}" type="pres">
      <dgm:prSet presAssocID="{E5653A5E-408D-4E74-8DF2-09BD7B4E9F0E}" presName="composite" presStyleCnt="0"/>
      <dgm:spPr/>
    </dgm:pt>
    <dgm:pt modelId="{F883CE01-D419-1B42-A568-9327548866A4}" type="pres">
      <dgm:prSet presAssocID="{E5653A5E-408D-4E74-8DF2-09BD7B4E9F0E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B4CC9223-A288-DB4D-A546-B823EA213C50}" type="pres">
      <dgm:prSet presAssocID="{E5653A5E-408D-4E74-8DF2-09BD7B4E9F0E}" presName="desTx" presStyleLbl="alignAccFollowNode1" presStyleIdx="1" presStyleCnt="3">
        <dgm:presLayoutVars>
          <dgm:bulletEnabled val="1"/>
        </dgm:presLayoutVars>
      </dgm:prSet>
      <dgm:spPr/>
    </dgm:pt>
    <dgm:pt modelId="{B35EF18C-E5F5-7F4C-AE4C-CD3917E0BD4C}" type="pres">
      <dgm:prSet presAssocID="{7B3CDEC9-ED8C-42C5-8EE0-7C4C278BA064}" presName="space" presStyleCnt="0"/>
      <dgm:spPr/>
    </dgm:pt>
    <dgm:pt modelId="{AB89D14C-9CA7-374D-B0FB-27E79638C159}" type="pres">
      <dgm:prSet presAssocID="{43B51055-A59E-4B29-B320-BE64277757CE}" presName="composite" presStyleCnt="0"/>
      <dgm:spPr/>
    </dgm:pt>
    <dgm:pt modelId="{3286A8E2-8103-B649-9CCB-61590A2CAE76}" type="pres">
      <dgm:prSet presAssocID="{43B51055-A59E-4B29-B320-BE64277757CE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3C5E2BBC-79D0-8B44-BFC2-1190D9DD07B7}" type="pres">
      <dgm:prSet presAssocID="{43B51055-A59E-4B29-B320-BE64277757CE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1BA25119-3119-0649-9656-91F377C02A3D}" type="presOf" srcId="{D69BBBF6-086D-4E05-AF32-C8A3CEB81DDE}" destId="{8FFC7C9C-4544-9947-A113-3B1AA5E09E9B}" srcOrd="0" destOrd="0" presId="urn:microsoft.com/office/officeart/2005/8/layout/hList1"/>
    <dgm:cxn modelId="{D2A82A2D-4591-7E4A-BEC1-50D9AA7C74E1}" type="presOf" srcId="{BC5FD718-4525-4AE9-BC71-5129BC4389D4}" destId="{CB878350-76BD-6546-B57B-9FF3548C38D5}" srcOrd="0" destOrd="0" presId="urn:microsoft.com/office/officeart/2005/8/layout/hList1"/>
    <dgm:cxn modelId="{71D9F030-E73F-4E46-ABDB-D4C11ED3D829}" srcId="{BC5FD718-4525-4AE9-BC71-5129BC4389D4}" destId="{A0C10AB6-EB74-4F0C-9D22-91EDD93648AE}" srcOrd="0" destOrd="0" parTransId="{AE37270E-55FA-4197-9110-E23D92A5BE19}" sibTransId="{EBA35F11-7511-41FC-8E90-2A1AA2862BBE}"/>
    <dgm:cxn modelId="{C7838632-3D94-7F43-8604-D7302A99B5AC}" type="presOf" srcId="{0ABF3C6D-3F1B-4C42-92D8-1A03FDE537B4}" destId="{3C5E2BBC-79D0-8B44-BFC2-1190D9DD07B7}" srcOrd="0" destOrd="0" presId="urn:microsoft.com/office/officeart/2005/8/layout/hList1"/>
    <dgm:cxn modelId="{E2419844-3E61-4F33-8F3C-074AD972C343}" srcId="{D69BBBF6-086D-4E05-AF32-C8A3CEB81DDE}" destId="{43B51055-A59E-4B29-B320-BE64277757CE}" srcOrd="2" destOrd="0" parTransId="{86CB9AD3-72B6-425E-857A-90E99E30645D}" sibTransId="{0B3D4633-BF1B-4152-AF7F-7BD65E73F3EC}"/>
    <dgm:cxn modelId="{BBE4514B-2870-4E4F-927B-A79A064246D6}" type="presOf" srcId="{E5653A5E-408D-4E74-8DF2-09BD7B4E9F0E}" destId="{F883CE01-D419-1B42-A568-9327548866A4}" srcOrd="0" destOrd="0" presId="urn:microsoft.com/office/officeart/2005/8/layout/hList1"/>
    <dgm:cxn modelId="{6429F355-8B2A-4941-8730-76538B176261}" srcId="{43B51055-A59E-4B29-B320-BE64277757CE}" destId="{0ABF3C6D-3F1B-4C42-92D8-1A03FDE537B4}" srcOrd="0" destOrd="0" parTransId="{67C983BB-A1CF-4180-86E9-3589789D878F}" sibTransId="{C5AF5C48-9C68-47DA-8FAC-D8FA5FA0E570}"/>
    <dgm:cxn modelId="{D65FF55C-1BEB-E64C-A645-26E265F37485}" type="presOf" srcId="{43B51055-A59E-4B29-B320-BE64277757CE}" destId="{3286A8E2-8103-B649-9CCB-61590A2CAE76}" srcOrd="0" destOrd="0" presId="urn:microsoft.com/office/officeart/2005/8/layout/hList1"/>
    <dgm:cxn modelId="{F035BF65-D2DC-074B-A58A-8491EE6938AD}" type="presOf" srcId="{6237A139-1254-43F0-87BE-984369C7F82B}" destId="{B4CC9223-A288-DB4D-A546-B823EA213C50}" srcOrd="0" destOrd="0" presId="urn:microsoft.com/office/officeart/2005/8/layout/hList1"/>
    <dgm:cxn modelId="{53A33787-419F-4C9E-89B6-F7E1B922B2D2}" srcId="{D69BBBF6-086D-4E05-AF32-C8A3CEB81DDE}" destId="{E5653A5E-408D-4E74-8DF2-09BD7B4E9F0E}" srcOrd="1" destOrd="0" parTransId="{E4428B75-5D70-49E6-9F81-907B1B51F371}" sibTransId="{7B3CDEC9-ED8C-42C5-8EE0-7C4C278BA064}"/>
    <dgm:cxn modelId="{E1755499-65F6-40B1-9A2C-8961C2051911}" srcId="{D69BBBF6-086D-4E05-AF32-C8A3CEB81DDE}" destId="{BC5FD718-4525-4AE9-BC71-5129BC4389D4}" srcOrd="0" destOrd="0" parTransId="{E096EBA9-EE1C-4FF5-BB31-A2EC258AA881}" sibTransId="{8E88F0A1-577F-4ABE-B7AE-99B1A56004A0}"/>
    <dgm:cxn modelId="{2320ADAE-A6D5-4505-9E81-6D0AB9B68B57}" srcId="{E5653A5E-408D-4E74-8DF2-09BD7B4E9F0E}" destId="{6237A139-1254-43F0-87BE-984369C7F82B}" srcOrd="0" destOrd="0" parTransId="{0700E4EC-C0EF-4ED3-AD62-55BC71FD4488}" sibTransId="{CF23DB25-603F-4A48-8C35-85A954393858}"/>
    <dgm:cxn modelId="{0550B3C4-9E2E-7A4D-80B8-40EA1E33EB46}" type="presOf" srcId="{A0C10AB6-EB74-4F0C-9D22-91EDD93648AE}" destId="{904FB5EF-F5FA-5144-B633-3FBEF6637EC6}" srcOrd="0" destOrd="0" presId="urn:microsoft.com/office/officeart/2005/8/layout/hList1"/>
    <dgm:cxn modelId="{6C4965A9-4ECF-484F-82A0-3A77EAE993A3}" type="presParOf" srcId="{8FFC7C9C-4544-9947-A113-3B1AA5E09E9B}" destId="{BC3BC48B-4344-904F-9011-21F3812F1472}" srcOrd="0" destOrd="0" presId="urn:microsoft.com/office/officeart/2005/8/layout/hList1"/>
    <dgm:cxn modelId="{FC0A8927-4916-4C41-A71C-0E26098F34D4}" type="presParOf" srcId="{BC3BC48B-4344-904F-9011-21F3812F1472}" destId="{CB878350-76BD-6546-B57B-9FF3548C38D5}" srcOrd="0" destOrd="0" presId="urn:microsoft.com/office/officeart/2005/8/layout/hList1"/>
    <dgm:cxn modelId="{A35967A0-47F6-EF4D-A690-FE60E422F4E8}" type="presParOf" srcId="{BC3BC48B-4344-904F-9011-21F3812F1472}" destId="{904FB5EF-F5FA-5144-B633-3FBEF6637EC6}" srcOrd="1" destOrd="0" presId="urn:microsoft.com/office/officeart/2005/8/layout/hList1"/>
    <dgm:cxn modelId="{AFE7FE3C-0FB3-FB45-A9DF-CA5359FFECBE}" type="presParOf" srcId="{8FFC7C9C-4544-9947-A113-3B1AA5E09E9B}" destId="{36B66657-0B44-E14B-820B-724DAD549542}" srcOrd="1" destOrd="0" presId="urn:microsoft.com/office/officeart/2005/8/layout/hList1"/>
    <dgm:cxn modelId="{7FE40F48-2D61-0841-949F-511DEF6198A3}" type="presParOf" srcId="{8FFC7C9C-4544-9947-A113-3B1AA5E09E9B}" destId="{660B6CEA-137E-844D-B8C1-103D6AA08340}" srcOrd="2" destOrd="0" presId="urn:microsoft.com/office/officeart/2005/8/layout/hList1"/>
    <dgm:cxn modelId="{8FE133CA-5072-6642-9011-52C1ADBBB3D7}" type="presParOf" srcId="{660B6CEA-137E-844D-B8C1-103D6AA08340}" destId="{F883CE01-D419-1B42-A568-9327548866A4}" srcOrd="0" destOrd="0" presId="urn:microsoft.com/office/officeart/2005/8/layout/hList1"/>
    <dgm:cxn modelId="{1F362B18-13DC-E244-96EB-712860B77007}" type="presParOf" srcId="{660B6CEA-137E-844D-B8C1-103D6AA08340}" destId="{B4CC9223-A288-DB4D-A546-B823EA213C50}" srcOrd="1" destOrd="0" presId="urn:microsoft.com/office/officeart/2005/8/layout/hList1"/>
    <dgm:cxn modelId="{9C104DB5-7BE4-214E-A581-8F3774B3A027}" type="presParOf" srcId="{8FFC7C9C-4544-9947-A113-3B1AA5E09E9B}" destId="{B35EF18C-E5F5-7F4C-AE4C-CD3917E0BD4C}" srcOrd="3" destOrd="0" presId="urn:microsoft.com/office/officeart/2005/8/layout/hList1"/>
    <dgm:cxn modelId="{4ED23755-6B3A-2941-BF0A-A0C178EE2BB2}" type="presParOf" srcId="{8FFC7C9C-4544-9947-A113-3B1AA5E09E9B}" destId="{AB89D14C-9CA7-374D-B0FB-27E79638C159}" srcOrd="4" destOrd="0" presId="urn:microsoft.com/office/officeart/2005/8/layout/hList1"/>
    <dgm:cxn modelId="{54236C7D-9F87-E141-958C-357961BE7524}" type="presParOf" srcId="{AB89D14C-9CA7-374D-B0FB-27E79638C159}" destId="{3286A8E2-8103-B649-9CCB-61590A2CAE76}" srcOrd="0" destOrd="0" presId="urn:microsoft.com/office/officeart/2005/8/layout/hList1"/>
    <dgm:cxn modelId="{813B3D7C-E299-6842-BDCD-8C2636EBA8FD}" type="presParOf" srcId="{AB89D14C-9CA7-374D-B0FB-27E79638C159}" destId="{3C5E2BBC-79D0-8B44-BFC2-1190D9DD07B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878350-76BD-6546-B57B-9FF3548C38D5}">
      <dsp:nvSpPr>
        <dsp:cNvPr id="0" name=""/>
        <dsp:cNvSpPr/>
      </dsp:nvSpPr>
      <dsp:spPr>
        <a:xfrm>
          <a:off x="3283" y="1023776"/>
          <a:ext cx="3201185" cy="10827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Given some physical laws describing a system, how can we simulate the true evolution through time of the system?</a:t>
          </a:r>
        </a:p>
      </dsp:txBody>
      <dsp:txXfrm>
        <a:off x="3283" y="1023776"/>
        <a:ext cx="3201185" cy="1082755"/>
      </dsp:txXfrm>
    </dsp:sp>
    <dsp:sp modelId="{904FB5EF-F5FA-5144-B633-3FBEF6637EC6}">
      <dsp:nvSpPr>
        <dsp:cNvPr id="0" name=""/>
        <dsp:cNvSpPr/>
      </dsp:nvSpPr>
      <dsp:spPr>
        <a:xfrm>
          <a:off x="3283" y="2106531"/>
          <a:ext cx="3201185" cy="7466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Physical Laws described by Differential Equations</a:t>
          </a:r>
        </a:p>
      </dsp:txBody>
      <dsp:txXfrm>
        <a:off x="3283" y="2106531"/>
        <a:ext cx="3201185" cy="746639"/>
      </dsp:txXfrm>
    </dsp:sp>
    <dsp:sp modelId="{F883CE01-D419-1B42-A568-9327548866A4}">
      <dsp:nvSpPr>
        <dsp:cNvPr id="0" name=""/>
        <dsp:cNvSpPr/>
      </dsp:nvSpPr>
      <dsp:spPr>
        <a:xfrm>
          <a:off x="3652635" y="1023776"/>
          <a:ext cx="3201185" cy="10827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How can we examine the accuracy of our results?</a:t>
          </a:r>
        </a:p>
      </dsp:txBody>
      <dsp:txXfrm>
        <a:off x="3652635" y="1023776"/>
        <a:ext cx="3201185" cy="1082755"/>
      </dsp:txXfrm>
    </dsp:sp>
    <dsp:sp modelId="{B4CC9223-A288-DB4D-A546-B823EA213C50}">
      <dsp:nvSpPr>
        <dsp:cNvPr id="0" name=""/>
        <dsp:cNvSpPr/>
      </dsp:nvSpPr>
      <dsp:spPr>
        <a:xfrm>
          <a:off x="3652635" y="2106531"/>
          <a:ext cx="3201185" cy="7466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What is ‘good enough’ and how do we do better?</a:t>
          </a:r>
        </a:p>
      </dsp:txBody>
      <dsp:txXfrm>
        <a:off x="3652635" y="2106531"/>
        <a:ext cx="3201185" cy="746639"/>
      </dsp:txXfrm>
    </dsp:sp>
    <dsp:sp modelId="{3286A8E2-8103-B649-9CCB-61590A2CAE76}">
      <dsp:nvSpPr>
        <dsp:cNvPr id="0" name=""/>
        <dsp:cNvSpPr/>
      </dsp:nvSpPr>
      <dsp:spPr>
        <a:xfrm>
          <a:off x="7301986" y="1023776"/>
          <a:ext cx="3201185" cy="10827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What do we need to be mindful of?</a:t>
          </a:r>
        </a:p>
      </dsp:txBody>
      <dsp:txXfrm>
        <a:off x="7301986" y="1023776"/>
        <a:ext cx="3201185" cy="1082755"/>
      </dsp:txXfrm>
    </dsp:sp>
    <dsp:sp modelId="{3C5E2BBC-79D0-8B44-BFC2-1190D9DD07B7}">
      <dsp:nvSpPr>
        <dsp:cNvPr id="0" name=""/>
        <dsp:cNvSpPr/>
      </dsp:nvSpPr>
      <dsp:spPr>
        <a:xfrm>
          <a:off x="7301986" y="2106531"/>
          <a:ext cx="3201185" cy="7466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What problems arise?</a:t>
          </a:r>
        </a:p>
      </dsp:txBody>
      <dsp:txXfrm>
        <a:off x="7301986" y="2106531"/>
        <a:ext cx="3201185" cy="7466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8334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07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004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060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0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430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64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678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956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602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791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751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44" r:id="rId6"/>
    <p:sldLayoutId id="2147483739" r:id="rId7"/>
    <p:sldLayoutId id="2147483740" r:id="rId8"/>
    <p:sldLayoutId id="2147483741" r:id="rId9"/>
    <p:sldLayoutId id="2147483743" r:id="rId10"/>
    <p:sldLayoutId id="214748374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people.ucsc.edu/~mmrosent/talks_notes/num_int_pres.pdf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tiff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2121D9D6-81AE-4396-B289-7208B5F1BF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18" b="106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B7538A-20A1-8341-A04D-23F912CB3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2"/>
            <a:ext cx="4023360" cy="2802219"/>
          </a:xfrm>
        </p:spPr>
        <p:txBody>
          <a:bodyPr anchor="b"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On the Numeric Techniques for Problems in Physics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9C1A4-504D-F94F-ADB8-30413D1CA8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3969352"/>
            <a:ext cx="4023359" cy="1208141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Presentation by Patryk </a:t>
            </a:r>
            <a:r>
              <a:rPr lang="en-US" sz="1600">
                <a:solidFill>
                  <a:schemeClr val="bg1"/>
                </a:solidFill>
              </a:rPr>
              <a:t>Kwoczak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02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6999ACD-D692-F24B-930D-052F5E275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6C021FC-FFB4-DA45-9A4F-ACAE65007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1: “Brachistochrone Problem.” </a:t>
            </a:r>
            <a:r>
              <a:rPr lang="en-US" i="1" dirty="0"/>
              <a:t>From Wolfram </a:t>
            </a:r>
            <a:r>
              <a:rPr lang="en-US" i="1" dirty="0" err="1"/>
              <a:t>MathWorld</a:t>
            </a:r>
            <a:r>
              <a:rPr lang="en-US" dirty="0"/>
              <a:t>, </a:t>
            </a:r>
            <a:r>
              <a:rPr lang="en-US" dirty="0" err="1"/>
              <a:t>mathworld.wolfram.com</a:t>
            </a:r>
            <a:r>
              <a:rPr lang="en-US" dirty="0"/>
              <a:t>/</a:t>
            </a:r>
            <a:r>
              <a:rPr lang="en-US" dirty="0" err="1"/>
              <a:t>BrachistochroneProblem.html</a:t>
            </a:r>
            <a:r>
              <a:rPr lang="en-US" dirty="0"/>
              <a:t>.</a:t>
            </a:r>
          </a:p>
          <a:p>
            <a:r>
              <a:rPr lang="en-US" dirty="0"/>
              <a:t>2: “Catenary.” </a:t>
            </a:r>
            <a:r>
              <a:rPr lang="en-US" i="1" dirty="0"/>
              <a:t>From Wolfram </a:t>
            </a:r>
            <a:r>
              <a:rPr lang="en-US" i="1" dirty="0" err="1"/>
              <a:t>MathWorld</a:t>
            </a:r>
            <a:r>
              <a:rPr lang="en-US" dirty="0"/>
              <a:t>, </a:t>
            </a:r>
            <a:r>
              <a:rPr lang="en-US" dirty="0" err="1"/>
              <a:t>mathworld.wolfram.com</a:t>
            </a:r>
            <a:r>
              <a:rPr lang="en-US" dirty="0"/>
              <a:t>/</a:t>
            </a:r>
            <a:r>
              <a:rPr lang="en-US" dirty="0" err="1"/>
              <a:t>Catenary.html</a:t>
            </a:r>
            <a:r>
              <a:rPr lang="en-US" dirty="0"/>
              <a:t>.</a:t>
            </a:r>
          </a:p>
          <a:p>
            <a:r>
              <a:rPr lang="en-US" dirty="0"/>
              <a:t>4: Chai, Patrick, and Evan Anzalone. “Numerical Integration Techniques in Orbital Mechanics Applications.” </a:t>
            </a:r>
            <a:r>
              <a:rPr lang="en-US" i="1" dirty="0"/>
              <a:t>Research Gate</a:t>
            </a:r>
            <a:r>
              <a:rPr lang="en-US" dirty="0"/>
              <a:t>, doi:10.13140/RG.2.1.1474.2243.</a:t>
            </a:r>
          </a:p>
          <a:p>
            <a:r>
              <a:rPr lang="en-US" dirty="0"/>
              <a:t>4:Rosenthal, Mike, “Numeric Integration of Orbits – A Crash Course” presentation, </a:t>
            </a:r>
            <a:r>
              <a:rPr lang="en-US" u="sng" dirty="0">
                <a:hlinkClick r:id="rId2"/>
              </a:rPr>
              <a:t>https://people.ucsc.edu/~mmrosent/talks_notes/num_int_pres.pdf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085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12">
            <a:extLst>
              <a:ext uri="{FF2B5EF4-FFF2-40B4-BE49-F238E27FC236}">
                <a16:creationId xmlns:a16="http://schemas.microsoft.com/office/drawing/2014/main" id="{58A7B327-35EE-44E9-8CE4-4DD5744B6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59779E-427A-3642-9655-4A2DB91BF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013"/>
            <a:ext cx="10515600" cy="30940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dirty="0"/>
              <a:t>Thank you </a:t>
            </a:r>
            <a:r>
              <a:rPr lang="en-US" sz="8000" dirty="0">
                <a:sym typeface="Wingdings" pitchFamily="2" charset="2"/>
              </a:rPr>
              <a:t></a:t>
            </a:r>
            <a:endParaRPr lang="en-US" sz="8000" dirty="0"/>
          </a:p>
        </p:txBody>
      </p:sp>
      <p:sp useBgFill="1">
        <p:nvSpPr>
          <p:cNvPr id="22" name="Rectangle 14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4193001"/>
            <a:ext cx="10515599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16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1136" y="4650963"/>
            <a:ext cx="109728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4546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81D377EB-C9D2-4ED0-86A6-740A297E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B787D5-D348-1240-9E3A-BB1DA1A64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85800"/>
            <a:ext cx="10506456" cy="1157005"/>
          </a:xfrm>
        </p:spPr>
        <p:txBody>
          <a:bodyPr anchor="b">
            <a:normAutofit/>
          </a:bodyPr>
          <a:lstStyle/>
          <a:p>
            <a:r>
              <a:rPr lang="en-US" sz="4800" dirty="0"/>
              <a:t>What Is The Objective?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093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958056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952D2A1B-ABEF-4767-9AF2-218C9E6CA4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8236501"/>
              </p:ext>
            </p:extLst>
          </p:nvPr>
        </p:nvGraphicFramePr>
        <p:xfrm>
          <a:off x="838200" y="2295252"/>
          <a:ext cx="10506456" cy="3876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17217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95A01E-1582-A449-81FA-FA237F677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8240" y="527522"/>
            <a:ext cx="4937760" cy="823912"/>
          </a:xfrm>
        </p:spPr>
        <p:txBody>
          <a:bodyPr/>
          <a:lstStyle/>
          <a:p>
            <a:r>
              <a:rPr lang="en-US" dirty="0"/>
              <a:t>My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A7C20-716C-3B45-A7F2-A0F530A3ED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1992086"/>
            <a:ext cx="4937760" cy="41801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Applied Math Major interested in computational math</a:t>
            </a:r>
          </a:p>
          <a:p>
            <a:r>
              <a:rPr lang="en-US" dirty="0"/>
              <a:t>Took a Numerical Methods course which described numeric ordinary differential methods</a:t>
            </a:r>
          </a:p>
          <a:p>
            <a:r>
              <a:rPr lang="en-US" dirty="0"/>
              <a:t>Some experience with Python examining complex root-finding algorithms and their dynamical structure. 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1941E3-5581-0E4A-AF45-1AB7CF38EC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679577"/>
            <a:ext cx="4937760" cy="823912"/>
          </a:xfrm>
        </p:spPr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1B38A3-D2FA-AF42-AC5B-3313227D6E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1992086"/>
            <a:ext cx="4937760" cy="41801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Learned to deal with how the methods are only as good as the limitations of the physical system they are modelling. </a:t>
            </a:r>
          </a:p>
          <a:p>
            <a:r>
              <a:rPr lang="en-US" dirty="0"/>
              <a:t>Learned how to manipulate the mathematics to produce the right equations necessary. </a:t>
            </a:r>
          </a:p>
          <a:p>
            <a:r>
              <a:rPr lang="en-US" dirty="0"/>
              <a:t>Learned about Symplectic Integrators which utilize the symmetry of the physical system to more accurately model it. </a:t>
            </a:r>
          </a:p>
        </p:txBody>
      </p:sp>
    </p:spTree>
    <p:extLst>
      <p:ext uri="{BB962C8B-B14F-4D97-AF65-F5344CB8AC3E}">
        <p14:creationId xmlns:p14="http://schemas.microsoft.com/office/powerpoint/2010/main" val="2010467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8F69C-988D-C74B-AE89-E6AFB2F3D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and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D62B8-024F-D94D-9946-4F1C006BB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8377" y="365760"/>
            <a:ext cx="6729984" cy="4096512"/>
          </a:xfrm>
        </p:spPr>
        <p:txBody>
          <a:bodyPr/>
          <a:lstStyle/>
          <a:p>
            <a:r>
              <a:rPr lang="en-US" dirty="0"/>
              <a:t>The Methods:</a:t>
            </a:r>
          </a:p>
          <a:p>
            <a:pPr lvl="1"/>
            <a:r>
              <a:rPr lang="en-US" dirty="0"/>
              <a:t>Euler’s Method</a:t>
            </a:r>
          </a:p>
          <a:p>
            <a:pPr lvl="1"/>
            <a:r>
              <a:rPr lang="en-US" dirty="0"/>
              <a:t>Fourth-Order Runge-</a:t>
            </a:r>
            <a:r>
              <a:rPr lang="en-US" dirty="0" err="1"/>
              <a:t>Kutta</a:t>
            </a:r>
            <a:endParaRPr lang="en-US" dirty="0"/>
          </a:p>
          <a:p>
            <a:pPr lvl="1"/>
            <a:r>
              <a:rPr lang="en-US" dirty="0"/>
              <a:t>Symplectic Euler</a:t>
            </a:r>
          </a:p>
          <a:p>
            <a:pPr lvl="1"/>
            <a:r>
              <a:rPr lang="en-US" dirty="0"/>
              <a:t>Verlet and Verlet-Velocity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C805C0-32DD-2E40-8C1A-63268694B10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 took these tools and applied them to the physical situations they could be used in, such as the shape of a hanging rope, the path of fastest descent, and the Celestial Orbit of a planet.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E0E841-6EDE-0A4A-A92E-20D11C6D7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080" y="2865483"/>
            <a:ext cx="5074851" cy="36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576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3BFF42-C284-3345-A512-52657D7C5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Euler’s Method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2CF73E0-8460-174D-B480-B8466ECD222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41248" y="2252870"/>
                <a:ext cx="3412219" cy="3560251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7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700" i="1">
                                    <a:latin typeface="Cambria Math" panose="02040503050406030204" pitchFamily="18" charset="0"/>
                                  </a:rPr>
                                  <m:t>𝑑𝑦</m:t>
                                </m:r>
                              </m:num>
                              <m:den>
                                <m:r>
                                  <a:rPr lang="en-US" sz="1700" i="1">
                                    <a:latin typeface="Cambria Math" panose="02040503050406030204" pitchFamily="18" charset="0"/>
                                  </a:rPr>
                                  <m:t>𝑑𝑥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7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sz="1700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sz="17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7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700" dirty="0">
                    <a:effectLst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7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7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700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sz="17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1700" dirty="0"/>
              </a:p>
              <a:p>
                <a:r>
                  <a:rPr lang="en-US" sz="1700" dirty="0"/>
                  <a:t>Problems:</a:t>
                </a:r>
              </a:p>
              <a:p>
                <a:pPr lvl="1"/>
                <a:r>
                  <a:rPr lang="en-US" sz="1300" dirty="0"/>
                  <a:t>Equation assumes y-axis increases downwards</a:t>
                </a:r>
              </a:p>
              <a:p>
                <a:pPr lvl="1"/>
                <a:r>
                  <a:rPr lang="en-US" sz="1300" dirty="0"/>
                  <a:t>Singularity at y=0</a:t>
                </a:r>
              </a:p>
              <a:p>
                <a:pPr lvl="1"/>
                <a:r>
                  <a:rPr lang="en-US" sz="1300" dirty="0"/>
                  <a:t>Different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300" dirty="0"/>
                  <a:t> for positive and negative slope</a:t>
                </a:r>
              </a:p>
              <a:p>
                <a:pPr lvl="1"/>
                <a:r>
                  <a:rPr lang="en-US" sz="1300" dirty="0"/>
                  <a:t>Must be real value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2CF73E0-8460-174D-B480-B8466ECD22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41248" y="2252870"/>
                <a:ext cx="3412219" cy="3560251"/>
              </a:xfrm>
              <a:blipFill>
                <a:blip r:embed="rId2"/>
                <a:stretch>
                  <a:fillRect l="-741" b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70D22FE-7990-4449-90BD-401285F23A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03355" y="978618"/>
            <a:ext cx="6943078" cy="489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236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6FF42C2-EA15-4154-B242-E98E88CED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79DE9F7-28C4-4856-BA57-D696E124C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279812-2B7E-4C41-961F-D80366DC6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78408"/>
            <a:ext cx="4056530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/>
              <a:t>Runge-Kutta</a:t>
            </a:r>
            <a:br>
              <a:rPr lang="en-US" sz="2400"/>
            </a:br>
            <a:r>
              <a:rPr lang="en-US" sz="2400"/>
              <a:t>Fourth-Order</a:t>
            </a:r>
            <a:br>
              <a:rPr lang="en-US" sz="2400"/>
            </a:br>
            <a:r>
              <a:rPr lang="en-US" sz="2400"/>
              <a:t>(RK4)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1F9ED9C-121B-44C6-A308-5824769C4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F8185-F27B-4E99-A06C-007336FE3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95865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7329EF3-0B4B-9544-9887-182AABBE9649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8199" y="2359152"/>
                <a:ext cx="4056530" cy="3429000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700">
                        <a:latin typeface="Cambria Math" panose="02040503050406030204" pitchFamily="18" charset="0"/>
                      </a:rPr>
                      <m:t>given</m:t>
                    </m:r>
                    <m:f>
                      <m:f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7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7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br>
                  <a:rPr lang="en-US" sz="1700" i="1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7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700" i="1"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7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70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7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7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17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17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br>
                  <a:rPr lang="en-US" sz="1700" i="1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7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70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7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7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17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1700" i="1"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7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7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sz="1700" i="1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7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7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7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sz="1700" i="1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</m:oMath>
                </a14:m>
                <a:endParaRPr lang="en-US" sz="1700" dirty="0"/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1700" dirty="0"/>
                  <a:t>Problem: Discrete values are obtained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endParaRPr lang="en-US" sz="17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7329EF3-0B4B-9544-9887-182AABBE96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8199" y="2359152"/>
                <a:ext cx="4056530" cy="3429000"/>
              </a:xfrm>
              <a:blipFill>
                <a:blip r:embed="rId2"/>
                <a:stretch>
                  <a:fillRect l="-938" b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C67882-D09A-E049-B7A8-2AD197F05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705" y="709547"/>
            <a:ext cx="2873668" cy="2053675"/>
          </a:xfrm>
          <a:prstGeom prst="rect">
            <a:avLst/>
          </a:prstGeom>
        </p:spPr>
      </p:pic>
      <p:pic>
        <p:nvPicPr>
          <p:cNvPr id="5" name="Picture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E6C540-88F5-6C44-A43B-B8B07E25658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/>
          <a:srcRect t="1707" b="1707"/>
          <a:stretch>
            <a:fillRect/>
          </a:stretch>
        </p:blipFill>
        <p:spPr>
          <a:xfrm>
            <a:off x="8962365" y="742645"/>
            <a:ext cx="2873668" cy="1983562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890672-12F7-D549-B89A-08B806964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8400" y="3109523"/>
            <a:ext cx="4545937" cy="3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684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92204-42C6-DE43-94E0-0245D3194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Symplectic Integrators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3EFAA-C683-8942-91F7-0D53A298C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for certain systems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4A4A15B-6A33-384C-9573-2441372B783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Must conserve a quantity independent of time</a:t>
                </a:r>
              </a:p>
              <a:p>
                <a:r>
                  <a:rPr lang="en-US" dirty="0"/>
                  <a:t>Follow Hamiltonian </a:t>
                </a:r>
              </a:p>
              <a:p>
                <a:pPr lvl="1"/>
                <a:r>
                  <a:rPr lang="en-US" dirty="0"/>
                  <a:t>H = Total Energy</a:t>
                </a:r>
              </a:p>
              <a:p>
                <a:r>
                  <a:rPr lang="en-US" dirty="0"/>
                  <a:t>Given by Equations of Motions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𝒒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𝒒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den>
                    </m:f>
                  </m:oMath>
                </a14:m>
                <a:r>
                  <a:rPr lang="en-US" dirty="0"/>
                  <a:t>.</a:t>
                </a:r>
                <a:r>
                  <a:rPr lang="en-US" dirty="0">
                    <a:effectLst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4A4A15B-6A33-384C-9573-2441372B78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769" t="-1282" r="-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EEFEFC-3077-F940-A278-3C0DC191C8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A5A59D3-B228-8940-9BB4-877CDC8CE612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Symplectic Euler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pl-PL" i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Verlet-Velocity </a:t>
                </a:r>
              </a:p>
              <a:p>
                <a:pPr lvl="1"/>
                <a:r>
                  <a:rPr lang="en-US" dirty="0"/>
                  <a:t>Gives explicit velocity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A5A59D3-B228-8940-9BB4-877CDC8CE6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1028" t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7903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52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0" name="Rectangle 54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ctangle 56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2" name="Rectangle 58">
            <a:extLst>
              <a:ext uri="{FF2B5EF4-FFF2-40B4-BE49-F238E27FC236}">
                <a16:creationId xmlns:a16="http://schemas.microsoft.com/office/drawing/2014/main" id="{B23FE733-F95B-4DF6-AFC5-BEEB3577C4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60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6852464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5674355-5646-AC41-B891-FBCB46ADD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6" y="978408"/>
            <a:ext cx="6007608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Symplectic vs. Euler</a:t>
            </a:r>
            <a:endParaRPr lang="en-US" sz="2800" dirty="0"/>
          </a:p>
        </p:txBody>
      </p:sp>
      <p:sp>
        <p:nvSpPr>
          <p:cNvPr id="74" name="Rectangle 62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64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4" y="2121408"/>
            <a:ext cx="582472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E68D80-7323-094F-961F-A07F4EFEF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1244" y="2359152"/>
            <a:ext cx="6007608" cy="342900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Symplectic solves an approximate Hamiltonian Exactly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/>
              <a:t>Preserves area of trajectory (Doesn’t escape)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Standard Euler solves exact system approximately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/>
              <a:t>Error builds up and escapes correct orbit</a:t>
            </a: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D029F9-B3D9-1644-BE88-D4B7B145C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287" y="633619"/>
            <a:ext cx="3701017" cy="265176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C8CE2DFC-DB90-DB49-8F86-6C73D4D9D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664" y="3472468"/>
            <a:ext cx="3624707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250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32495F0-C5CB-4823-AE70-EED61EBAB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E39427-8CAD-E14B-A4B2-6D9C93987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183" y="1143000"/>
            <a:ext cx="4846320" cy="2898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/>
              <a:t>Symplectic Euler vs Varlet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CFE75-FC7C-9442-93F5-CA186C799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1183" y="4407408"/>
            <a:ext cx="4846320" cy="13350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/>
              <a:t>Both Very similar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8B9C25-D80D-48EC-B83A-231219A80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82975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close up of a mans face&#10;&#10;Description automatically generated">
            <a:extLst>
              <a:ext uri="{FF2B5EF4-FFF2-40B4-BE49-F238E27FC236}">
                <a16:creationId xmlns:a16="http://schemas.microsoft.com/office/drawing/2014/main" id="{1244FD7A-C5AB-9047-838B-D016D5A85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013" y="191959"/>
            <a:ext cx="4572887" cy="314386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01CC70B-8875-45A1-8AFD-7D546E3C0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897" y="4177748"/>
            <a:ext cx="4824407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4C5D78-5FBC-0440-98B1-B7C64D07604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93" b="93"/>
          <a:stretch>
            <a:fillRect/>
          </a:stretch>
        </p:blipFill>
        <p:spPr>
          <a:xfrm>
            <a:off x="6707291" y="3522180"/>
            <a:ext cx="4548330" cy="31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46633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DarkSeed_2SEEDS">
      <a:dk1>
        <a:srgbClr val="000000"/>
      </a:dk1>
      <a:lt1>
        <a:srgbClr val="FFFFFF"/>
      </a:lt1>
      <a:dk2>
        <a:srgbClr val="393620"/>
      </a:dk2>
      <a:lt2>
        <a:srgbClr val="E2E3E8"/>
      </a:lt2>
      <a:accent1>
        <a:srgbClr val="AE9F3A"/>
      </a:accent1>
      <a:accent2>
        <a:srgbClr val="C3834D"/>
      </a:accent2>
      <a:accent3>
        <a:srgbClr val="8DAC43"/>
      </a:accent3>
      <a:accent4>
        <a:srgbClr val="3BB16E"/>
      </a:accent4>
      <a:accent5>
        <a:srgbClr val="45B0A0"/>
      </a:accent5>
      <a:accent6>
        <a:srgbClr val="3B92B1"/>
      </a:accent6>
      <a:hlink>
        <a:srgbClr val="309054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550</Words>
  <Application>Microsoft Macintosh PowerPoint</Application>
  <PresentationFormat>Widescreen</PresentationFormat>
  <Paragraphs>63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Avenir Next LT Pro</vt:lpstr>
      <vt:lpstr>Calibri</vt:lpstr>
      <vt:lpstr>Cambria Math</vt:lpstr>
      <vt:lpstr>AccentBoxVTI</vt:lpstr>
      <vt:lpstr>On the Numeric Techniques for Problems in Physics</vt:lpstr>
      <vt:lpstr>What Is The Objective?</vt:lpstr>
      <vt:lpstr>PowerPoint Presentation</vt:lpstr>
      <vt:lpstr>Techniques and Tools</vt:lpstr>
      <vt:lpstr>Euler’s Method</vt:lpstr>
      <vt:lpstr>Runge-Kutta Fourth-Order (RK4)</vt:lpstr>
      <vt:lpstr>Symplectic Integrators</vt:lpstr>
      <vt:lpstr>Symplectic vs. Euler</vt:lpstr>
      <vt:lpstr>Symplectic Euler vs Varlet</vt:lpstr>
      <vt:lpstr>References</vt:lpstr>
      <vt:lpstr>Thank you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Numeric Techniques for Problems in Physics</dc:title>
  <dc:creator>Patryk P Kwoczak</dc:creator>
  <cp:lastModifiedBy>Patryk P Kwoczak</cp:lastModifiedBy>
  <cp:revision>2</cp:revision>
  <dcterms:created xsi:type="dcterms:W3CDTF">2020-05-04T04:24:40Z</dcterms:created>
  <dcterms:modified xsi:type="dcterms:W3CDTF">2022-02-01T21:41:16Z</dcterms:modified>
</cp:coreProperties>
</file>